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Poppi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0" roundtripDataSignature="AMtx7mhbu4By14Vuugrw9g7csPFZulKB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SemiBold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PoppinsSemiBold-italic.fntdata"/><Relationship Id="rId27" Type="http://schemas.openxmlformats.org/officeDocument/2006/relationships/font" Target="fonts/Poppi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a3b680edd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5a3b680ed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f59c01e8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13f59c01e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a3b680ed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5a3b680e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a3b680edd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5a3b680e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a8640832b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5a8640832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a8640832b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5a8640832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8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" name="Google Shape;10;p8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" name="Google Shape;11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" name="Google Shape;19;p9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" name="Google Shape;21;p9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9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" name="Google Shape;24;p9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" name="Google Shape;26;p9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9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9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0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0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11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1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1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49;p12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2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2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2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b="0" i="0" sz="3000" u="none" cap="none" strike="noStrik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"/>
          <p:cNvPicPr preferRelativeResize="0"/>
          <p:nvPr/>
        </p:nvPicPr>
        <p:blipFill rotWithShape="1">
          <a:blip r:embed="rId3">
            <a:alphaModFix/>
          </a:blip>
          <a:srcRect b="0" l="11989" r="11982" t="0"/>
          <a:stretch/>
        </p:blipFill>
        <p:spPr>
          <a:xfrm>
            <a:off x="-65750" y="1184400"/>
            <a:ext cx="3750300" cy="27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1" name="Google Shape;71;p1"/>
          <p:cNvSpPr txBox="1"/>
          <p:nvPr>
            <p:ph type="title"/>
          </p:nvPr>
        </p:nvSpPr>
        <p:spPr>
          <a:xfrm>
            <a:off x="3522975" y="1428750"/>
            <a:ext cx="56211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4900"/>
              <a:t>Workshop Nitech</a:t>
            </a:r>
            <a:br>
              <a:rPr lang="en" sz="5000"/>
            </a:br>
            <a:r>
              <a:rPr lang="en" sz="2800"/>
              <a:t>DDD: Domain-Driver Design e Clean code</a:t>
            </a:r>
            <a:endParaRPr sz="2800"/>
          </a:p>
        </p:txBody>
      </p:sp>
      <p:sp>
        <p:nvSpPr>
          <p:cNvPr id="72" name="Google Shape;72;p1"/>
          <p:cNvSpPr txBox="1"/>
          <p:nvPr>
            <p:ph idx="1" type="subTitle"/>
          </p:nvPr>
        </p:nvSpPr>
        <p:spPr>
          <a:xfrm>
            <a:off x="4034775" y="3187388"/>
            <a:ext cx="510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r>
              <a:rPr lang="en"/>
              <a:t>Dependência Cíclica</a:t>
            </a:r>
            <a:endParaRPr/>
          </a:p>
        </p:txBody>
      </p:sp>
      <p:cxnSp>
        <p:nvCxnSpPr>
          <p:cNvPr id="73" name="Google Shape;73;p1"/>
          <p:cNvCxnSpPr/>
          <p:nvPr/>
        </p:nvCxnSpPr>
        <p:spPr>
          <a:xfrm>
            <a:off x="3321475" y="2996538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"/>
          <p:cNvSpPr/>
          <p:nvPr/>
        </p:nvSpPr>
        <p:spPr>
          <a:xfrm>
            <a:off x="-126870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2694413" y="33255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7684025" y="39011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a3b680edd_0_29"/>
          <p:cNvSpPr txBox="1"/>
          <p:nvPr>
            <p:ph idx="1" type="body"/>
          </p:nvPr>
        </p:nvSpPr>
        <p:spPr>
          <a:xfrm>
            <a:off x="3902950" y="2051275"/>
            <a:ext cx="43386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Soft Skills</a:t>
            </a:r>
            <a:endParaRPr sz="16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E</a:t>
            </a:r>
            <a:r>
              <a:rPr lang="en" sz="1600"/>
              <a:t>volução técnica</a:t>
            </a:r>
            <a:endParaRPr sz="16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Por em prática o conhecimento</a:t>
            </a:r>
            <a:endParaRPr sz="16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Estar envolvido com a comunidade</a:t>
            </a:r>
            <a:endParaRPr sz="1600"/>
          </a:p>
        </p:txBody>
      </p:sp>
      <p:sp>
        <p:nvSpPr>
          <p:cNvPr id="172" name="Google Shape;172;g15a3b680edd_0_29"/>
          <p:cNvSpPr txBox="1"/>
          <p:nvPr>
            <p:ph type="title"/>
          </p:nvPr>
        </p:nvSpPr>
        <p:spPr>
          <a:xfrm>
            <a:off x="3902938" y="539503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E eu juninho?</a:t>
            </a:r>
            <a:endParaRPr sz="6000"/>
          </a:p>
        </p:txBody>
      </p:sp>
      <p:cxnSp>
        <p:nvCxnSpPr>
          <p:cNvPr id="173" name="Google Shape;173;g15a3b680edd_0_29"/>
          <p:cNvCxnSpPr/>
          <p:nvPr/>
        </p:nvCxnSpPr>
        <p:spPr>
          <a:xfrm>
            <a:off x="713225" y="289325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g15a3b680edd_0_29"/>
          <p:cNvSpPr/>
          <p:nvPr/>
        </p:nvSpPr>
        <p:spPr>
          <a:xfrm>
            <a:off x="8112025" y="5395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15a3b680edd_0_29"/>
          <p:cNvPicPr preferRelativeResize="0"/>
          <p:nvPr/>
        </p:nvPicPr>
        <p:blipFill rotWithShape="1">
          <a:blip r:embed="rId3">
            <a:alphaModFix/>
          </a:blip>
          <a:srcRect b="0" l="3218" r="3227" t="0"/>
          <a:stretch/>
        </p:blipFill>
        <p:spPr>
          <a:xfrm>
            <a:off x="-785850" y="642924"/>
            <a:ext cx="4338600" cy="321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76" name="Google Shape;176;g15a3b680edd_0_29"/>
          <p:cNvCxnSpPr/>
          <p:nvPr/>
        </p:nvCxnSpPr>
        <p:spPr>
          <a:xfrm>
            <a:off x="4008750" y="14873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13006" l="0" r="0" t="13006"/>
          <a:stretch/>
        </p:blipFill>
        <p:spPr>
          <a:xfrm>
            <a:off x="5569800" y="966749"/>
            <a:ext cx="4338600" cy="321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2" name="Google Shape;182;p6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3" name="Google Shape;183;p6"/>
          <p:cNvSpPr txBox="1"/>
          <p:nvPr>
            <p:ph idx="1" type="subTitle"/>
          </p:nvPr>
        </p:nvSpPr>
        <p:spPr>
          <a:xfrm>
            <a:off x="713225" y="1863275"/>
            <a:ext cx="42504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 - greicyitakura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https://github.com/greicyitakura/nitechDDD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LinkedIn - in/greicy-itakura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184" name="Google Shape;184;p6"/>
          <p:cNvCxnSpPr/>
          <p:nvPr/>
        </p:nvCxnSpPr>
        <p:spPr>
          <a:xfrm>
            <a:off x="713225" y="16672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5" name="Google Shape;185;p6"/>
          <p:cNvGrpSpPr/>
          <p:nvPr/>
        </p:nvGrpSpPr>
        <p:grpSpPr>
          <a:xfrm>
            <a:off x="832328" y="3247295"/>
            <a:ext cx="213597" cy="213586"/>
            <a:chOff x="266768" y="1721375"/>
            <a:chExt cx="397907" cy="397887"/>
          </a:xfrm>
        </p:grpSpPr>
        <p:sp>
          <p:nvSpPr>
            <p:cNvPr id="186" name="Google Shape;186;p6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6"/>
          <p:cNvGrpSpPr/>
          <p:nvPr/>
        </p:nvGrpSpPr>
        <p:grpSpPr>
          <a:xfrm>
            <a:off x="1394354" y="3247295"/>
            <a:ext cx="213574" cy="213586"/>
            <a:chOff x="864491" y="1723250"/>
            <a:chExt cx="397866" cy="397887"/>
          </a:xfrm>
        </p:grpSpPr>
        <p:sp>
          <p:nvSpPr>
            <p:cNvPr id="189" name="Google Shape;189;p6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6"/>
          <p:cNvSpPr/>
          <p:nvPr/>
        </p:nvSpPr>
        <p:spPr>
          <a:xfrm>
            <a:off x="2518430" y="3266711"/>
            <a:ext cx="214262" cy="174753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6"/>
          <p:cNvGrpSpPr/>
          <p:nvPr/>
        </p:nvGrpSpPr>
        <p:grpSpPr>
          <a:xfrm>
            <a:off x="1956111" y="3247030"/>
            <a:ext cx="214115" cy="214115"/>
            <a:chOff x="1190625" y="238125"/>
            <a:chExt cx="5235075" cy="5235075"/>
          </a:xfrm>
        </p:grpSpPr>
        <p:sp>
          <p:nvSpPr>
            <p:cNvPr id="194" name="Google Shape;194;p6"/>
            <p:cNvSpPr/>
            <p:nvPr/>
          </p:nvSpPr>
          <p:spPr>
            <a:xfrm>
              <a:off x="2315100" y="1168900"/>
              <a:ext cx="2952100" cy="3373700"/>
            </a:xfrm>
            <a:custGeom>
              <a:rect b="b" l="l" r="r" t="t"/>
              <a:pathLst>
                <a:path extrusionOk="0" h="134948" w="118084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190625" y="238125"/>
              <a:ext cx="5235075" cy="5235075"/>
            </a:xfrm>
            <a:custGeom>
              <a:rect b="b" l="l" r="r" t="t"/>
              <a:pathLst>
                <a:path extrusionOk="0" h="209403" w="209403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6"/>
          <p:cNvSpPr/>
          <p:nvPr/>
        </p:nvSpPr>
        <p:spPr>
          <a:xfrm>
            <a:off x="713225" y="3128187"/>
            <a:ext cx="451800" cy="451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1275250" y="3128187"/>
            <a:ext cx="451800" cy="451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1837275" y="3128187"/>
            <a:ext cx="451800" cy="451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2399300" y="3128187"/>
            <a:ext cx="451800" cy="451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8197175" y="5395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5393275" y="2381238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756136" y="3740808"/>
            <a:ext cx="4071900" cy="500100"/>
          </a:xfrm>
          <a:prstGeom prst="rect">
            <a:avLst/>
          </a:prstGeom>
          <a:solidFill>
            <a:srgbClr val="C1C1C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f59c01e87_0_1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</a:pPr>
            <a:r>
              <a:rPr lang="en"/>
              <a:t>Pilares DDD</a:t>
            </a:r>
            <a:endParaRPr/>
          </a:p>
        </p:txBody>
      </p:sp>
      <p:sp>
        <p:nvSpPr>
          <p:cNvPr id="82" name="Google Shape;82;g13f59c01e87_0_1"/>
          <p:cNvSpPr txBox="1"/>
          <p:nvPr>
            <p:ph idx="2" type="title"/>
          </p:nvPr>
        </p:nvSpPr>
        <p:spPr>
          <a:xfrm>
            <a:off x="5474925" y="1654725"/>
            <a:ext cx="2981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</a:pPr>
            <a:r>
              <a:rPr lang="en" sz="2000"/>
              <a:t>Dependência Cíclica</a:t>
            </a:r>
            <a:endParaRPr sz="2000"/>
          </a:p>
        </p:txBody>
      </p:sp>
      <p:sp>
        <p:nvSpPr>
          <p:cNvPr id="83" name="Google Shape;83;g13f59c01e87_0_1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" name="Google Shape;84;g13f59c01e87_0_1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" name="Google Shape;85;g13f59c01e87_0_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6" name="Google Shape;86;g13f59c01e87_0_1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</a:pPr>
            <a:r>
              <a:rPr lang="en"/>
              <a:t>Exemplos Reais</a:t>
            </a:r>
            <a:endParaRPr/>
          </a:p>
        </p:txBody>
      </p:sp>
      <p:sp>
        <p:nvSpPr>
          <p:cNvPr id="87" name="Google Shape;87;g13f59c01e87_0_1"/>
          <p:cNvSpPr txBox="1"/>
          <p:nvPr>
            <p:ph idx="9" type="title"/>
          </p:nvPr>
        </p:nvSpPr>
        <p:spPr>
          <a:xfrm>
            <a:off x="5474923" y="3061675"/>
            <a:ext cx="3109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/>
              <a:t>Como ser um desenvolvedor melhor</a:t>
            </a:r>
            <a:endParaRPr sz="2000"/>
          </a:p>
        </p:txBody>
      </p:sp>
      <p:sp>
        <p:nvSpPr>
          <p:cNvPr id="88" name="Google Shape;88;g13f59c01e87_0_1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9" name="Google Shape;89;g13f59c01e87_0_1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90" name="Google Shape;90;g13f59c01e87_0_1"/>
          <p:cNvCxnSpPr/>
          <p:nvPr/>
        </p:nvCxnSpPr>
        <p:spPr>
          <a:xfrm>
            <a:off x="1030563" y="208920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g13f59c01e87_0_1"/>
          <p:cNvCxnSpPr/>
          <p:nvPr/>
        </p:nvCxnSpPr>
        <p:spPr>
          <a:xfrm>
            <a:off x="4733038" y="208920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g13f59c01e87_0_1"/>
          <p:cNvCxnSpPr/>
          <p:nvPr/>
        </p:nvCxnSpPr>
        <p:spPr>
          <a:xfrm>
            <a:off x="1030563" y="349615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g13f59c01e87_0_1"/>
          <p:cNvCxnSpPr/>
          <p:nvPr/>
        </p:nvCxnSpPr>
        <p:spPr>
          <a:xfrm>
            <a:off x="4733038" y="349615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g13f59c01e87_0_1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3f59c01e87_0_1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-151375" y="2832525"/>
            <a:ext cx="55881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2018 </a:t>
            </a:r>
            <a:r>
              <a:rPr lang="en"/>
              <a:t>- Início</a:t>
            </a:r>
            <a:r>
              <a:rPr lang="en"/>
              <a:t> do Bacharelado de </a:t>
            </a:r>
            <a:r>
              <a:rPr lang="en"/>
              <a:t> Engenharia de Software na Universidade Cruzeiro do Sul.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2020 - </a:t>
            </a:r>
            <a:r>
              <a:rPr lang="en"/>
              <a:t>Início</a:t>
            </a:r>
            <a:r>
              <a:rPr lang="en"/>
              <a:t> da transição de carreira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2021 - Comecei como back-end Java na ClickBus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2022 - Monitorias e mentorias sobre lógica de programação e JavaScript e carreira pela GrowCode.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3600"/>
              <a:t>Greicy Itakura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00"/>
              <a:t>Back-end Developer</a:t>
            </a:r>
            <a:r>
              <a:rPr lang="en" sz="2700"/>
              <a:t> </a:t>
            </a:r>
            <a:endParaRPr sz="6000"/>
          </a:p>
        </p:txBody>
      </p:sp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b="27715" l="7810" r="-7810" t="-1701"/>
          <a:stretch/>
        </p:blipFill>
        <p:spPr>
          <a:xfrm>
            <a:off x="5569800" y="966750"/>
            <a:ext cx="4338600" cy="321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03" name="Google Shape;103;p4"/>
          <p:cNvCxnSpPr/>
          <p:nvPr/>
        </p:nvCxnSpPr>
        <p:spPr>
          <a:xfrm>
            <a:off x="804425" y="25155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4"/>
          <p:cNvSpPr/>
          <p:nvPr/>
        </p:nvSpPr>
        <p:spPr>
          <a:xfrm>
            <a:off x="8112025" y="5395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661150" y="672150"/>
            <a:ext cx="4338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lang="en" sz="2900">
                <a:latin typeface="Montserrat"/>
                <a:ea typeface="Montserrat"/>
                <a:cs typeface="Montserrat"/>
                <a:sym typeface="Montserrat"/>
              </a:rPr>
              <a:t>Porque utilizar DDD e seus Pilares</a:t>
            </a:r>
            <a:endParaRPr sz="6000"/>
          </a:p>
        </p:txBody>
      </p:sp>
      <p:cxnSp>
        <p:nvCxnSpPr>
          <p:cNvPr id="110" name="Google Shape;110;p3"/>
          <p:cNvCxnSpPr/>
          <p:nvPr/>
        </p:nvCxnSpPr>
        <p:spPr>
          <a:xfrm>
            <a:off x="661150" y="160455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3"/>
          <p:cNvSpPr/>
          <p:nvPr/>
        </p:nvSpPr>
        <p:spPr>
          <a:xfrm>
            <a:off x="1451238" y="40915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250" y="1157425"/>
            <a:ext cx="3866749" cy="24544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3"/>
          <p:cNvSpPr/>
          <p:nvPr/>
        </p:nvSpPr>
        <p:spPr>
          <a:xfrm>
            <a:off x="6192800" y="6721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649" y="3513625"/>
            <a:ext cx="2309550" cy="1536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3"/>
          <p:cNvSpPr txBox="1"/>
          <p:nvPr/>
        </p:nvSpPr>
        <p:spPr>
          <a:xfrm>
            <a:off x="418475" y="1749300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Linguagem ubíqua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Bounded context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Modelagem Estratégica - Identificar, Mapear e relacionar os Bounded Contexts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Evite Big ball of mud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>
            <p:ph idx="1" type="body"/>
          </p:nvPr>
        </p:nvSpPr>
        <p:spPr>
          <a:xfrm>
            <a:off x="4154750" y="1973118"/>
            <a:ext cx="38589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</a:t>
            </a:r>
            <a:r>
              <a:rPr lang="en"/>
              <a:t>nfelizmente não podemos codificar apenas pensando em Objetos, pois sempre teremos problemas técnicos à resolver.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Dependência circular é um problema, Boundaries Contexts ajudam a limitar essa dependência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 txBox="1"/>
          <p:nvPr>
            <p:ph type="title"/>
          </p:nvPr>
        </p:nvSpPr>
        <p:spPr>
          <a:xfrm>
            <a:off x="3902938" y="509728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Porque evitar a dependência cíclica</a:t>
            </a:r>
            <a:endParaRPr sz="6000"/>
          </a:p>
        </p:txBody>
      </p:sp>
      <p:cxnSp>
        <p:nvCxnSpPr>
          <p:cNvPr id="122" name="Google Shape;122;p5"/>
          <p:cNvCxnSpPr/>
          <p:nvPr/>
        </p:nvCxnSpPr>
        <p:spPr>
          <a:xfrm>
            <a:off x="713225" y="289325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5"/>
          <p:cNvSpPr/>
          <p:nvPr/>
        </p:nvSpPr>
        <p:spPr>
          <a:xfrm>
            <a:off x="8112025" y="5395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-1888" l="-6033" r="0" t="-1888"/>
          <a:stretch/>
        </p:blipFill>
        <p:spPr>
          <a:xfrm>
            <a:off x="143275" y="916450"/>
            <a:ext cx="2981700" cy="349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25" name="Google Shape;125;p5"/>
          <p:cNvCxnSpPr/>
          <p:nvPr/>
        </p:nvCxnSpPr>
        <p:spPr>
          <a:xfrm>
            <a:off x="4021750" y="1734825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a3b680edd_0_12"/>
          <p:cNvSpPr txBox="1"/>
          <p:nvPr>
            <p:ph type="title"/>
          </p:nvPr>
        </p:nvSpPr>
        <p:spPr>
          <a:xfrm>
            <a:off x="3175038" y="-230972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Exemplo de dependência Cíclica</a:t>
            </a:r>
            <a:endParaRPr sz="6000"/>
          </a:p>
        </p:txBody>
      </p:sp>
      <p:sp>
        <p:nvSpPr>
          <p:cNvPr id="131" name="Google Shape;131;g15a3b680edd_0_12"/>
          <p:cNvSpPr/>
          <p:nvPr/>
        </p:nvSpPr>
        <p:spPr>
          <a:xfrm>
            <a:off x="8124000" y="1387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15a3b680edd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69" y="377275"/>
            <a:ext cx="2871775" cy="129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5a3b680edd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75" y="2327700"/>
            <a:ext cx="2871775" cy="127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5a3b680edd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919" y="961703"/>
            <a:ext cx="5811455" cy="199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5a3b680edd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8877" y="3319450"/>
            <a:ext cx="5403274" cy="137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g15a3b680edd_0_12"/>
          <p:cNvCxnSpPr/>
          <p:nvPr/>
        </p:nvCxnSpPr>
        <p:spPr>
          <a:xfrm>
            <a:off x="1339150" y="1778938"/>
            <a:ext cx="60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g15a3b680edd_0_12"/>
          <p:cNvCxnSpPr/>
          <p:nvPr/>
        </p:nvCxnSpPr>
        <p:spPr>
          <a:xfrm rot="10800000">
            <a:off x="1664975" y="1778938"/>
            <a:ext cx="60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a3b680edd_0_21"/>
          <p:cNvSpPr txBox="1"/>
          <p:nvPr>
            <p:ph type="title"/>
          </p:nvPr>
        </p:nvSpPr>
        <p:spPr>
          <a:xfrm>
            <a:off x="3662388" y="-316897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Usando @Lazy</a:t>
            </a:r>
            <a:endParaRPr sz="6000"/>
          </a:p>
        </p:txBody>
      </p:sp>
      <p:sp>
        <p:nvSpPr>
          <p:cNvPr id="143" name="Google Shape;143;g15a3b680edd_0_21"/>
          <p:cNvSpPr/>
          <p:nvPr/>
        </p:nvSpPr>
        <p:spPr>
          <a:xfrm>
            <a:off x="7992550" y="1751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15a3b680edd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325" y="1564325"/>
            <a:ext cx="5179151" cy="1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5a3b680edd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0" y="539501"/>
            <a:ext cx="3422000" cy="139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5a3b680edd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00" y="2781051"/>
            <a:ext cx="3422000" cy="1425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g15a3b680edd_0_21"/>
          <p:cNvCxnSpPr/>
          <p:nvPr/>
        </p:nvCxnSpPr>
        <p:spPr>
          <a:xfrm>
            <a:off x="1607888" y="2138513"/>
            <a:ext cx="60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a8640832b_1_12"/>
          <p:cNvSpPr txBox="1"/>
          <p:nvPr>
            <p:ph type="title"/>
          </p:nvPr>
        </p:nvSpPr>
        <p:spPr>
          <a:xfrm>
            <a:off x="3670488" y="-194647"/>
            <a:ext cx="3858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Usando 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Setter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g15a8640832b_1_12"/>
          <p:cNvSpPr/>
          <p:nvPr/>
        </p:nvSpPr>
        <p:spPr>
          <a:xfrm>
            <a:off x="7992550" y="1751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g15a8640832b_1_12"/>
          <p:cNvCxnSpPr/>
          <p:nvPr/>
        </p:nvCxnSpPr>
        <p:spPr>
          <a:xfrm>
            <a:off x="1607888" y="2138513"/>
            <a:ext cx="60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5" name="Google Shape;155;g15a8640832b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250" y="1456550"/>
            <a:ext cx="4990526" cy="29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5a8640832b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6" y="341275"/>
            <a:ext cx="3222799" cy="17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5a8640832b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38" y="2642250"/>
            <a:ext cx="3158975" cy="215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a8640832b_1_29"/>
          <p:cNvSpPr txBox="1"/>
          <p:nvPr>
            <p:ph type="title"/>
          </p:nvPr>
        </p:nvSpPr>
        <p:spPr>
          <a:xfrm>
            <a:off x="3225350" y="0"/>
            <a:ext cx="57846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Usando 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ApplicationContextAware e InitializingBean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3" name="Google Shape;163;g15a8640832b_1_29"/>
          <p:cNvCxnSpPr/>
          <p:nvPr/>
        </p:nvCxnSpPr>
        <p:spPr>
          <a:xfrm>
            <a:off x="1777238" y="2571738"/>
            <a:ext cx="60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4" name="Google Shape;164;g15a8640832b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00" y="340438"/>
            <a:ext cx="3552751" cy="20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5a8640832b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00" y="3085125"/>
            <a:ext cx="3552751" cy="170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5a8640832b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4375" y="1821275"/>
            <a:ext cx="4990526" cy="29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